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7"/>
  </p:notesMasterIdLst>
  <p:sldIdLst>
    <p:sldId id="267" r:id="rId3"/>
    <p:sldId id="277" r:id="rId4"/>
    <p:sldId id="257" r:id="rId5"/>
    <p:sldId id="261" r:id="rId6"/>
    <p:sldId id="278" r:id="rId7"/>
    <p:sldId id="269" r:id="rId8"/>
    <p:sldId id="262" r:id="rId9"/>
    <p:sldId id="279" r:id="rId10"/>
    <p:sldId id="280" r:id="rId11"/>
    <p:sldId id="271" r:id="rId12"/>
    <p:sldId id="268" r:id="rId13"/>
    <p:sldId id="258" r:id="rId14"/>
    <p:sldId id="259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713F"/>
    <a:srgbClr val="0B7743"/>
    <a:srgbClr val="085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3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1EB6C-C540-244C-8A14-69DE881CEF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44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bca5e73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bca5e73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0bca5e737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0bca5e737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eaba5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eaba5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8904d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8904d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8904d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8904d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8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8904d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8904d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117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y-axis by 2s, group type of analysis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6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0f613ab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0f613ab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95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eaba5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eaba5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5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900" cy="21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3"/>
            <a:ext cx="10830900" cy="84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F8DAB7C-47E4-DE48-9C41-1CD61D4F9AA5}" type="datetime1">
              <a:rPr lang="en-US" smtClean="0"/>
              <a:t>12/3/21</a:t>
            </a:fld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4132-08C4-0849-B6E0-BD971C11F6BC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D375D-A214-DA42-BBAE-3ED1C4D5E558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A201-1A43-ED49-ADEF-5260F108D654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70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9839-521E-0D4B-A119-37A4312EA035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51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CE0C-02DC-1E45-A766-8634BAA2017F}" type="datetime1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F1DA-CFFE-6142-839A-E304B087D757}" type="datetime1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BD9E-CF1A-F940-A107-BFDDAA2FFC06}" type="datetime1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8E7-FD61-3D43-9AC9-02C817270114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69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73B-F3A7-4049-9A5E-744EDD76F562}" type="datetime1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6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3285-7A49-504D-BA63-6825164D4DBD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3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4DD2-E4D8-394C-AEBF-12AA139A4AFF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D1E79-DE01-8048-B2D4-81551F4C6221}" type="datetime1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4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0.png"/><Relationship Id="rId7" Type="http://schemas.openxmlformats.org/officeDocument/2006/relationships/hyperlink" Target="https://de.wikipedia.org/wiki/Susitna_River" TargetMode="External"/><Relationship Id="rId2" Type="http://schemas.openxmlformats.org/officeDocument/2006/relationships/hyperlink" Target="mailto:Dylan.blaskey@Colorado.edu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5;p14" descr="An aerial view of a beach&#10;&#10;Description automatically generated with low confidence">
            <a:extLst>
              <a:ext uri="{FF2B5EF4-FFF2-40B4-BE49-F238E27FC236}">
                <a16:creationId xmlns:a16="http://schemas.microsoft.com/office/drawing/2014/main" id="{2CDD3307-DFE9-014D-95CF-690F7C5BBBAE}"/>
              </a:ext>
            </a:extLst>
          </p:cNvPr>
          <p:cNvPicPr preferRelativeResize="0"/>
          <p:nvPr/>
        </p:nvPicPr>
        <p:blipFill rotWithShape="1">
          <a:blip r:embed="rId3"/>
          <a:srcRect t="5153" r="13191" b="3937"/>
          <a:stretch/>
        </p:blipFill>
        <p:spPr>
          <a:xfrm>
            <a:off x="6473364" y="584908"/>
            <a:ext cx="571863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3045815" y="0"/>
                </a:moveTo>
                <a:lnTo>
                  <a:pt x="5718636" y="0"/>
                </a:lnTo>
                <a:lnTo>
                  <a:pt x="5718636" y="5509036"/>
                </a:lnTo>
                <a:lnTo>
                  <a:pt x="5215794" y="5509036"/>
                </a:lnTo>
                <a:lnTo>
                  <a:pt x="5215794" y="5509675"/>
                </a:lnTo>
                <a:lnTo>
                  <a:pt x="0" y="5509675"/>
                </a:lnTo>
                <a:lnTo>
                  <a:pt x="2542974" y="639"/>
                </a:lnTo>
                <a:lnTo>
                  <a:pt x="3045520" y="639"/>
                </a:lnTo>
                <a:close/>
              </a:path>
            </a:pathLst>
          </a:custGeom>
          <a:noFill/>
        </p:spPr>
      </p:pic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9" y="3964197"/>
            <a:ext cx="5254752" cy="911117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Dylan </a:t>
            </a:r>
            <a:r>
              <a:rPr lang="en-US" b="1" dirty="0" err="1">
                <a:solidFill>
                  <a:srgbClr val="FFFFFF"/>
                </a:solidFill>
              </a:rPr>
              <a:t>Blaskey</a:t>
            </a:r>
            <a:endParaRPr lang="en-US" b="1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Department of Civil Engineering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University of Colorado Boulder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1408814"/>
            <a:ext cx="5729673" cy="2235277"/>
          </a:xfrm>
        </p:spPr>
        <p:txBody>
          <a:bodyPr>
            <a:normAutofit/>
          </a:bodyPr>
          <a:lstStyle/>
          <a:p>
            <a:pPr algn="l"/>
            <a:r>
              <a:rPr lang="en-US" sz="3800" dirty="0">
                <a:solidFill>
                  <a:srgbClr val="FFFFFF"/>
                </a:solidFill>
              </a:rPr>
              <a:t>Observed and Modeled Streamflow Response to Hydroclimatic Changes in Alaska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D052AD-EA5A-0146-B80C-05E93336973C}"/>
              </a:ext>
            </a:extLst>
          </p:cNvPr>
          <p:cNvCxnSpPr>
            <a:cxnSpLocks/>
          </p:cNvCxnSpPr>
          <p:nvPr/>
        </p:nvCxnSpPr>
        <p:spPr>
          <a:xfrm>
            <a:off x="801666" y="3644091"/>
            <a:ext cx="51565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9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33142" y="2221375"/>
            <a:ext cx="9734304" cy="975576"/>
            <a:chOff x="710674" y="1323164"/>
            <a:chExt cx="7300911" cy="7317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1. </a:t>
              </a:r>
              <a:endParaRPr sz="59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85630"/>
              </a:solidFill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Longer term records (≥50 years) are needed to understand trends</a:t>
              </a:r>
              <a:endParaRPr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33148" y="3467425"/>
            <a:ext cx="2672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 sz="5900">
              <a:solidFill>
                <a:srgbClr val="0B71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805225" y="3400500"/>
            <a:ext cx="6962100" cy="975600"/>
          </a:xfrm>
          <a:prstGeom prst="rect">
            <a:avLst/>
          </a:prstGeom>
          <a:solidFill>
            <a:schemeClr val="bg1"/>
          </a:solidFill>
          <a:ln w="28575">
            <a:solidFill>
              <a:srgbClr val="0A713F"/>
            </a:solidFill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971350" y="3467425"/>
            <a:ext cx="6796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Cold season (Nov-Apr) discharge is increasing across Alaska</a:t>
            </a:r>
          </a:p>
        </p:txBody>
      </p:sp>
      <p:sp>
        <p:nvSpPr>
          <p:cNvPr id="80" name="Google Shape;80;p15"/>
          <p:cNvSpPr txBox="1"/>
          <p:nvPr/>
        </p:nvSpPr>
        <p:spPr>
          <a:xfrm>
            <a:off x="92381" y="4642195"/>
            <a:ext cx="2613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 sz="5900">
              <a:solidFill>
                <a:srgbClr val="0B77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805225" y="4575275"/>
            <a:ext cx="6962100" cy="975600"/>
          </a:xfrm>
          <a:prstGeom prst="rect">
            <a:avLst/>
          </a:prstGeom>
          <a:solidFill>
            <a:schemeClr val="bg1"/>
          </a:solidFill>
          <a:ln w="28575">
            <a:solidFill>
              <a:srgbClr val="0B7743"/>
            </a:solidFill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971349" y="4850675"/>
            <a:ext cx="679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Temperature increase during this time (especially in Apr) cause higher discharge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1BF6EE-5AEE-B349-AB9E-210C2C80BFD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76539-699A-D743-AB19-B2F8D7C4BEBD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B25BE-BB76-8546-B5E6-836017F1D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D9F98296-1A6E-AF46-B03E-C2793C0D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2322-C678-EE49-A5C1-4430C17680D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Connect with 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47164BA-7D81-0D41-B2C2-A6249E200F21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22F63-F9C0-0043-A68E-1DECE2822547}"/>
              </a:ext>
            </a:extLst>
          </p:cNvPr>
          <p:cNvGrpSpPr/>
          <p:nvPr/>
        </p:nvGrpSpPr>
        <p:grpSpPr>
          <a:xfrm>
            <a:off x="6096000" y="2401083"/>
            <a:ext cx="7465663" cy="2677656"/>
            <a:chOff x="465177" y="1460936"/>
            <a:chExt cx="7465663" cy="26776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48384F-25FF-5340-9E21-28925C467BEA}"/>
                </a:ext>
              </a:extLst>
            </p:cNvPr>
            <p:cNvSpPr txBox="1"/>
            <p:nvPr/>
          </p:nvSpPr>
          <p:spPr>
            <a:xfrm>
              <a:off x="1587190" y="1460936"/>
              <a:ext cx="634365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dblaskey</a:t>
              </a:r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@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DBlaskey</a:t>
              </a:r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dylan.blaskey@colorado.edu</a:t>
              </a:r>
              <a:endPara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30380C-0608-124E-BDA9-648B072BD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091" y="3008203"/>
              <a:ext cx="775648" cy="775648"/>
            </a:xfrm>
            <a:prstGeom prst="rect">
              <a:avLst/>
            </a:prstGeom>
          </p:spPr>
        </p:pic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C299B8F-4F96-7541-88A3-48610E7F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177" y="1460936"/>
              <a:ext cx="1370574" cy="770948"/>
            </a:xfrm>
            <a:prstGeom prst="rect">
              <a:avLst/>
            </a:prstGeom>
          </p:spPr>
        </p:pic>
        <p:pic>
          <p:nvPicPr>
            <p:cNvPr id="10" name="Picture 9" descr="Logo, company name&#10;&#10;Description automatically generated">
              <a:extLst>
                <a:ext uri="{FF2B5EF4-FFF2-40B4-BE49-F238E27FC236}">
                  <a16:creationId xmlns:a16="http://schemas.microsoft.com/office/drawing/2014/main" id="{568C55D1-41A4-6041-8D38-545E1D489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2640" y="2282539"/>
              <a:ext cx="775648" cy="770947"/>
            </a:xfrm>
            <a:prstGeom prst="rect">
              <a:avLst/>
            </a:prstGeom>
          </p:spPr>
        </p:pic>
      </p:grpSp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12C3908-C117-0945-9D90-7D2C275E6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1569" y="2101623"/>
            <a:ext cx="5514431" cy="297711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9370DD3-F1A5-B342-A686-E21BB6EBD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E1EDB12-28AB-814B-BB2E-1D903D2D4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2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4638483" y="2742765"/>
            <a:ext cx="2981525" cy="34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7509568" y="1586327"/>
            <a:ext cx="4407490" cy="4643951"/>
            <a:chOff x="5632317" y="1189775"/>
            <a:chExt cx="3305700" cy="3483050"/>
          </a:xfrm>
        </p:grpSpPr>
        <p:sp>
          <p:nvSpPr>
            <p:cNvPr id="91" name="Google Shape;91;p1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Analyze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Changing high and low flows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Seasonal changes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Timing of peak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0" y="1586613"/>
            <a:ext cx="4729082" cy="4643665"/>
            <a:chOff x="0" y="1189989"/>
            <a:chExt cx="3546900" cy="3482836"/>
          </a:xfrm>
        </p:grpSpPr>
        <p:sp>
          <p:nvSpPr>
            <p:cNvPr id="94" name="Google Shape;94;p1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Clean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Download from USGS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Remove incomplete data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3925507" y="1586327"/>
            <a:ext cx="4407490" cy="4643951"/>
            <a:chOff x="2944204" y="1189775"/>
            <a:chExt cx="3305700" cy="3483050"/>
          </a:xfrm>
        </p:grpSpPr>
        <p:sp>
          <p:nvSpPr>
            <p:cNvPr id="97" name="Google Shape;97;p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Visualize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Group by decade and graph discharge</a:t>
              </a: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Plot trend stability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0CC795F-DA7F-3D4C-842F-E51B9E4C5C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8AA810-15FC-E44D-8B31-FCBBC9DB03A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CB66D-B547-D04B-89FA-FF2548E46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6" name="Picture 1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25C405B8-C5B1-F747-94F1-BCA536D4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874" y="1356874"/>
            <a:ext cx="6011271" cy="500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6070325" y="1365300"/>
            <a:ext cx="0" cy="5187900"/>
          </a:xfrm>
          <a:prstGeom prst="straightConnector1">
            <a:avLst/>
          </a:prstGeom>
          <a:noFill/>
          <a:ln w="19050" cap="flat" cmpd="sng">
            <a:solidFill>
              <a:srgbClr val="0B71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7"/>
          <p:cNvSpPr txBox="1"/>
          <p:nvPr/>
        </p:nvSpPr>
        <p:spPr>
          <a:xfrm>
            <a:off x="10128100" y="1365300"/>
            <a:ext cx="1984500" cy="1046700"/>
          </a:xfrm>
          <a:prstGeom prst="rect">
            <a:avLst/>
          </a:prstGeom>
          <a:noFill/>
          <a:ln w="9525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30 years: 40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40 years: 26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50 years: 19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60 years: 10 gages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0" y="2185554"/>
            <a:ext cx="5866072" cy="33520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3E11F3-F94C-C442-BE4B-E1D024E57DC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A943B-14DB-D446-8A0E-1B02F970108A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E0098-829B-2C43-A1BD-0F966CD760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827BC795-248E-D345-BCD3-C6B6CB809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1327A909-CE53-4A45-A051-2058250A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343" y="1233056"/>
            <a:ext cx="7660957" cy="5472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6F09DF-1FA6-6B4E-854B-7556CB01711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061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Variation in Discharge Due to Climate Fluctuations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C31B5-3630-4446-8C29-D7F060CDAAC5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3478D-73E1-8A48-895A-1001CCFF6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F0FA-8C0D-DF4A-B041-FC01B85E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3D3F-CA0F-7145-B1AF-E39CD3F7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Keith Musselman, University of Colorado Boulder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Michael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Gooseff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University of Colorado Boulder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Josh Koch, USGS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Yifan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Cheng, National Center for Atmospheric Research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Andy Newman, National Center for Atmospheric Research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Indigenous Advisory Council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Funding: NSF Navigating the New Arctic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C42C8-3AD2-2341-AE8F-6607F87E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Circle&#10;&#10;Description automatically generated with medium confidence">
            <a:extLst>
              <a:ext uri="{FF2B5EF4-FFF2-40B4-BE49-F238E27FC236}">
                <a16:creationId xmlns:a16="http://schemas.microsoft.com/office/drawing/2014/main" id="{65EF24FC-6836-CC46-9FED-DC021FBF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33142" y="2221375"/>
            <a:ext cx="9734304" cy="975576"/>
            <a:chOff x="710674" y="1323164"/>
            <a:chExt cx="7300911" cy="7317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1. </a:t>
              </a:r>
              <a:endParaRPr sz="59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What discharge record is need to understand long term trends?</a:t>
              </a: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33148" y="3467425"/>
            <a:ext cx="2672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 sz="5900">
              <a:solidFill>
                <a:srgbClr val="0B71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805225" y="3400500"/>
            <a:ext cx="6962100" cy="9756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971350" y="3467425"/>
            <a:ext cx="6796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How has river discharge changed within the observational record?</a:t>
            </a:r>
            <a:endParaRPr sz="24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92381" y="4642195"/>
            <a:ext cx="2613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 sz="5900">
              <a:solidFill>
                <a:srgbClr val="0B77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805225" y="4575275"/>
            <a:ext cx="6962100" cy="9756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971349" y="4850675"/>
            <a:ext cx="679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What are the drivers of river discharge change?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1BF6EE-5AEE-B349-AB9E-210C2C80BFD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76539-699A-D743-AB19-B2F8D7C4BEBD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B25BE-BB76-8546-B5E6-836017F1D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A620E297-CBCD-714C-9D86-718BED12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264A9F03-584D-7640-AE3C-A0C36F63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0178"/>
            <a:ext cx="5917721" cy="4931434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69AF1F5-724F-D847-A5E5-8B5777E8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76" y="1233056"/>
            <a:ext cx="4937734" cy="564312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C9D054C6-9295-9544-890A-780EBD62D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1" y="1419523"/>
            <a:ext cx="6974925" cy="49820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212ABE-D1AE-4546-B5D7-5CD1388CA51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Changing Hydrograph Due to Changing Climate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684E8A-11F8-2647-B4A3-F1C7954747C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308D21-6F8C-0248-A1F6-54C6D8F6F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B993A5DE-8872-8A4F-BF14-F41A05A70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31181F-8948-C648-B06B-E593E7A0F036}"/>
              </a:ext>
            </a:extLst>
          </p:cNvPr>
          <p:cNvSpPr/>
          <p:nvPr/>
        </p:nvSpPr>
        <p:spPr>
          <a:xfrm>
            <a:off x="115651" y="2793304"/>
            <a:ext cx="4669291" cy="4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5.55112E-17 L 0.00078 0.208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0856 L -4.79167E-6 0.10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10347 L -0.00312 0.3141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31412 L -0.00052 0.265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2" animBg="1"/>
      <p:bldP spid="20" grpId="3" animBg="1"/>
      <p:bldP spid="20" grpId="4" animBg="1"/>
      <p:bldP spid="20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372" y="1138732"/>
            <a:ext cx="5682504" cy="568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212ABE-D1AE-4546-B5D7-5CD1388CA51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Climate Variability Makes Trend Analysis Difficult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684E8A-11F8-2647-B4A3-F1C7954747C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10B551A-8A97-F147-9A2A-2F8699B251F7}"/>
              </a:ext>
            </a:extLst>
          </p:cNvPr>
          <p:cNvCxnSpPr/>
          <p:nvPr/>
        </p:nvCxnSpPr>
        <p:spPr>
          <a:xfrm flipV="1">
            <a:off x="6316507" y="1888102"/>
            <a:ext cx="3804557" cy="434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A3B3C4-AFAC-9545-A4F5-E9D0281DCB80}"/>
              </a:ext>
            </a:extLst>
          </p:cNvPr>
          <p:cNvCxnSpPr/>
          <p:nvPr/>
        </p:nvCxnSpPr>
        <p:spPr>
          <a:xfrm flipV="1">
            <a:off x="6267080" y="1773802"/>
            <a:ext cx="2628900" cy="289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80071-E63C-3644-B3E9-0CDECBA1F205}"/>
              </a:ext>
            </a:extLst>
          </p:cNvPr>
          <p:cNvCxnSpPr>
            <a:cxnSpLocks/>
          </p:cNvCxnSpPr>
          <p:nvPr/>
        </p:nvCxnSpPr>
        <p:spPr>
          <a:xfrm flipV="1">
            <a:off x="6242366" y="1773802"/>
            <a:ext cx="1289957" cy="1387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92FE98-22F1-E140-8687-E8C7071E2044}"/>
              </a:ext>
            </a:extLst>
          </p:cNvPr>
          <p:cNvSpPr txBox="1"/>
          <p:nvPr/>
        </p:nvSpPr>
        <p:spPr>
          <a:xfrm>
            <a:off x="838200" y="2100933"/>
            <a:ext cx="4152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Diagonals are the same length in record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40E9B-BEB6-D041-8AD0-92730A7E1377}"/>
              </a:ext>
            </a:extLst>
          </p:cNvPr>
          <p:cNvSpPr txBox="1"/>
          <p:nvPr/>
        </p:nvSpPr>
        <p:spPr>
          <a:xfrm>
            <a:off x="838199" y="3055040"/>
            <a:ext cx="4152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Vertical keeps the same start year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60E6F7-347C-0A45-8206-4831510451EA}"/>
              </a:ext>
            </a:extLst>
          </p:cNvPr>
          <p:cNvCxnSpPr>
            <a:cxnSpLocks/>
          </p:cNvCxnSpPr>
          <p:nvPr/>
        </p:nvCxnSpPr>
        <p:spPr>
          <a:xfrm>
            <a:off x="7573811" y="1773802"/>
            <a:ext cx="0" cy="289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57BC8E-49C7-204C-B8F2-03B2124C03F9}"/>
              </a:ext>
            </a:extLst>
          </p:cNvPr>
          <p:cNvSpPr txBox="1"/>
          <p:nvPr/>
        </p:nvSpPr>
        <p:spPr>
          <a:xfrm>
            <a:off x="873537" y="3979984"/>
            <a:ext cx="4152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Horizontal keeps the same end year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A771B8-0FF4-1847-A674-7FA09C3BE84D}"/>
              </a:ext>
            </a:extLst>
          </p:cNvPr>
          <p:cNvCxnSpPr/>
          <p:nvPr/>
        </p:nvCxnSpPr>
        <p:spPr>
          <a:xfrm>
            <a:off x="6259139" y="3904750"/>
            <a:ext cx="21498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308D21-6F8C-0248-A1F6-54C6D8F6F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33DEC-E0F6-1C4F-B2FF-E99E3FD038B1}"/>
              </a:ext>
            </a:extLst>
          </p:cNvPr>
          <p:cNvSpPr/>
          <p:nvPr/>
        </p:nvSpPr>
        <p:spPr>
          <a:xfrm>
            <a:off x="838199" y="1663943"/>
            <a:ext cx="4754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Pre-whitened Mann-Kendall</a:t>
            </a:r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B993A5DE-8872-8A4F-BF14-F41A05A7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9B0269-5A6F-9E4A-94BF-DB8A735BE9E6}"/>
              </a:ext>
            </a:extLst>
          </p:cNvPr>
          <p:cNvSpPr txBox="1"/>
          <p:nvPr/>
        </p:nvSpPr>
        <p:spPr>
          <a:xfrm>
            <a:off x="11084189" y="3487685"/>
            <a:ext cx="11078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Positive Trend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A64271-07A2-A94B-B4AC-A77651D32348}"/>
              </a:ext>
            </a:extLst>
          </p:cNvPr>
          <p:cNvCxnSpPr/>
          <p:nvPr/>
        </p:nvCxnSpPr>
        <p:spPr>
          <a:xfrm>
            <a:off x="11108724" y="3534046"/>
            <a:ext cx="0" cy="6178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8CDDA1-B0CE-4741-A8BD-01831ECDC4B5}"/>
              </a:ext>
            </a:extLst>
          </p:cNvPr>
          <p:cNvSpPr txBox="1"/>
          <p:nvPr/>
        </p:nvSpPr>
        <p:spPr>
          <a:xfrm>
            <a:off x="11122790" y="4160486"/>
            <a:ext cx="11078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Significant Trend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BF2802-0F9C-DD46-B293-3FD45C6DB16F}"/>
              </a:ext>
            </a:extLst>
          </p:cNvPr>
          <p:cNvCxnSpPr>
            <a:cxnSpLocks/>
          </p:cNvCxnSpPr>
          <p:nvPr/>
        </p:nvCxnSpPr>
        <p:spPr>
          <a:xfrm>
            <a:off x="11113789" y="4151884"/>
            <a:ext cx="0" cy="747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2" grpId="0"/>
      <p:bldP spid="10" grpId="0"/>
      <p:bldP spid="10" grpId="1"/>
      <p:bldP spid="25" grpId="0"/>
      <p:bldP spid="25" grpId="1"/>
      <p:bldP spid="2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2;p19">
            <a:extLst>
              <a:ext uri="{FF2B5EF4-FFF2-40B4-BE49-F238E27FC236}">
                <a16:creationId xmlns:a16="http://schemas.microsoft.com/office/drawing/2014/main" id="{14CAC723-1D51-9746-B966-91EFE6AA98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372" y="1138732"/>
            <a:ext cx="5682504" cy="568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212ABE-D1AE-4546-B5D7-5CD1388CA51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Climate Variability Makes Trend Analysis Difficult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684E8A-11F8-2647-B4A3-F1C7954747C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A3B3C4-AFAC-9545-A4F5-E9D0281DCB80}"/>
              </a:ext>
            </a:extLst>
          </p:cNvPr>
          <p:cNvCxnSpPr/>
          <p:nvPr/>
        </p:nvCxnSpPr>
        <p:spPr>
          <a:xfrm flipV="1">
            <a:off x="6286500" y="1773802"/>
            <a:ext cx="2628900" cy="289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80071-E63C-3644-B3E9-0CDECBA1F205}"/>
              </a:ext>
            </a:extLst>
          </p:cNvPr>
          <p:cNvCxnSpPr>
            <a:cxnSpLocks/>
          </p:cNvCxnSpPr>
          <p:nvPr/>
        </p:nvCxnSpPr>
        <p:spPr>
          <a:xfrm flipV="1">
            <a:off x="6286496" y="1773802"/>
            <a:ext cx="1289957" cy="1387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C0ACD7-CEDB-DF45-809F-BFF03F0B02B9}"/>
              </a:ext>
            </a:extLst>
          </p:cNvPr>
          <p:cNvSpPr txBox="1"/>
          <p:nvPr/>
        </p:nvSpPr>
        <p:spPr>
          <a:xfrm>
            <a:off x="838200" y="1852964"/>
            <a:ext cx="4400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Look for homogeneity in color for record length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30-year record too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&gt;40 is 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Note: Fewer data points to test variability in longer records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496B53-5CCE-184C-8257-49892AEA30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EB8C856-E3E0-F243-947A-BD89EBF2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2520D3-34DE-9546-ADE5-1BC5628AF74E}"/>
              </a:ext>
            </a:extLst>
          </p:cNvPr>
          <p:cNvSpPr txBox="1"/>
          <p:nvPr/>
        </p:nvSpPr>
        <p:spPr>
          <a:xfrm rot="16200000">
            <a:off x="5556692" y="2313878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&gt;50 Years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9A2CF-DE23-FE4B-934E-1350D26F9FAC}"/>
              </a:ext>
            </a:extLst>
          </p:cNvPr>
          <p:cNvSpPr txBox="1"/>
          <p:nvPr/>
        </p:nvSpPr>
        <p:spPr>
          <a:xfrm rot="16200000">
            <a:off x="5492662" y="379340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40-50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2E7D8-26E5-6344-85F4-3B0ABE4839DD}"/>
              </a:ext>
            </a:extLst>
          </p:cNvPr>
          <p:cNvSpPr txBox="1"/>
          <p:nvPr/>
        </p:nvSpPr>
        <p:spPr>
          <a:xfrm rot="16200000">
            <a:off x="5479747" y="5321298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30-40 Years</a:t>
            </a:r>
          </a:p>
        </p:txBody>
      </p:sp>
    </p:spTree>
    <p:extLst>
      <p:ext uri="{BB962C8B-B14F-4D97-AF65-F5344CB8AC3E}">
        <p14:creationId xmlns:p14="http://schemas.microsoft.com/office/powerpoint/2010/main" val="51340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October – May Discharge Is Increasing Across Alaska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>
            <a:cxnSpLocks/>
          </p:cNvCxnSpPr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3AD3808-5288-E64B-8493-71CB2EF6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30" name="Picture 29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386B4CF5-71BC-0148-838A-D5F6F881C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80" y="1186543"/>
            <a:ext cx="7940040" cy="567145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E9B2244-FA44-EF4A-9946-EE007C89AA7A}"/>
              </a:ext>
            </a:extLst>
          </p:cNvPr>
          <p:cNvSpPr/>
          <p:nvPr/>
        </p:nvSpPr>
        <p:spPr>
          <a:xfrm>
            <a:off x="2125980" y="3222320"/>
            <a:ext cx="5387340" cy="2096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imeline&#10;&#10;Description automatically generated">
            <a:extLst>
              <a:ext uri="{FF2B5EF4-FFF2-40B4-BE49-F238E27FC236}">
                <a16:creationId xmlns:a16="http://schemas.microsoft.com/office/drawing/2014/main" id="{66FDA79A-877E-9F43-86B6-22CA2193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070" y="1182401"/>
            <a:ext cx="8054340" cy="5753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609600" y="365126"/>
            <a:ext cx="1100328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April Climate is Changing Rapidly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>
            <a:cxnSpLocks/>
          </p:cNvCxnSpPr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3AD3808-5288-E64B-8493-71CB2EF6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CEA4CD-6139-2349-9316-BD8D33BBE8DB}"/>
              </a:ext>
            </a:extLst>
          </p:cNvPr>
          <p:cNvSpPr/>
          <p:nvPr/>
        </p:nvSpPr>
        <p:spPr>
          <a:xfrm>
            <a:off x="2889330" y="3598127"/>
            <a:ext cx="4669291" cy="4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F3951C-4CA2-A84D-9B8F-E3E7DE8945EB}"/>
              </a:ext>
            </a:extLst>
          </p:cNvPr>
          <p:cNvSpPr/>
          <p:nvPr/>
        </p:nvSpPr>
        <p:spPr>
          <a:xfrm>
            <a:off x="2889331" y="5339048"/>
            <a:ext cx="4669291" cy="4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9DEB92-ED00-5940-BAF0-0D56BBECF249}"/>
              </a:ext>
            </a:extLst>
          </p:cNvPr>
          <p:cNvSpPr/>
          <p:nvPr/>
        </p:nvSpPr>
        <p:spPr>
          <a:xfrm>
            <a:off x="2889330" y="2580969"/>
            <a:ext cx="4669291" cy="4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DF4F3-2F1C-F34D-AFBB-FE3E62EEAED6}"/>
              </a:ext>
            </a:extLst>
          </p:cNvPr>
          <p:cNvSpPr/>
          <p:nvPr/>
        </p:nvSpPr>
        <p:spPr>
          <a:xfrm>
            <a:off x="2889329" y="1503829"/>
            <a:ext cx="4669291" cy="4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6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EF7CCE-2F09-CC44-9789-1C307A95EC9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9347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April Discharge Drive by Temperature + Precipitation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3884B0-32CA-0A49-8437-F65DE4B44EE5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89EFA-FB67-B948-9E5A-29EB97ACB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8B89BA3-D815-A842-8E4F-36BBB742E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9BA0D94-D92B-6945-A860-94C87ABE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539" y="1212881"/>
            <a:ext cx="7874922" cy="56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844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10871</TotalTime>
  <Words>348</Words>
  <Application>Microsoft Macintosh PowerPoint</Application>
  <PresentationFormat>Widescreen</PresentationFormat>
  <Paragraphs>84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Arial</vt:lpstr>
      <vt:lpstr>Roboto</vt:lpstr>
      <vt:lpstr>Roboto Medium</vt:lpstr>
      <vt:lpstr>Calibri Light</vt:lpstr>
      <vt:lpstr>Proxima Nova</vt:lpstr>
      <vt:lpstr>Spearmint</vt:lpstr>
      <vt:lpstr>Office Theme</vt:lpstr>
      <vt:lpstr>Observed and Modeled Streamflow Response to Hydroclimatic Changes in Alaska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Streamflow and Climate Analysis</dc:title>
  <cp:lastModifiedBy>Dylan Blaskey</cp:lastModifiedBy>
  <cp:revision>12</cp:revision>
  <dcterms:modified xsi:type="dcterms:W3CDTF">2021-12-06T21:55:49Z</dcterms:modified>
</cp:coreProperties>
</file>